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7" r:id="rId4"/>
    <p:sldId id="271" r:id="rId5"/>
    <p:sldId id="270" r:id="rId6"/>
    <p:sldId id="273" r:id="rId7"/>
    <p:sldId id="283" r:id="rId8"/>
    <p:sldId id="272" r:id="rId9"/>
    <p:sldId id="276" r:id="rId10"/>
    <p:sldId id="282" r:id="rId11"/>
    <p:sldId id="275" r:id="rId12"/>
    <p:sldId id="279" r:id="rId13"/>
    <p:sldId id="28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3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6"/>
    <p:restoredTop sz="61418"/>
  </p:normalViewPr>
  <p:slideViewPr>
    <p:cSldViewPr snapToGrid="0">
      <p:cViewPr varScale="1">
        <p:scale>
          <a:sx n="72" d="100"/>
          <a:sy n="72" d="100"/>
        </p:scale>
        <p:origin x="23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D2B32-99DF-3849-8206-80FA4FA1508F}" type="datetimeFigureOut">
              <a:rPr lang="en-US" smtClean="0"/>
              <a:t>11/25/24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C9A9D-A219-CF49-BC4C-28A39BE818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239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15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6A437-CFE0-19AD-6C55-04CC5F912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866437-5274-9E69-576A-A49F7742F5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7D234F-A444-C22C-2368-968DFD267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FDCBE-972A-225D-7776-B8F0CEFB2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9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32C8C-F457-4AF2-926A-1988CB0F1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38D7E5-C667-8C5E-174E-B98DECE474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3334A9-5976-F396-109E-225946151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0DC1DF-5A99-C109-1903-85B450E66A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89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9D241-3A96-EEBC-D9E3-845A6E213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D1E236-F3F2-95CB-8698-E78C668837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B52F38-323C-4179-36AF-E2202B2E1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3C6D3-B3AC-65B1-503B-60F078736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62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92B4C-00C6-58EC-6FD8-7A96CF757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5F480-67F4-B0C7-A04E-BEA36CC11E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3AA90-FFDD-6CFF-13ED-AA1BC2B7B3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91F95E-3A4F-BB5F-CD08-3FC40B620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30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01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38C70-C9B0-83D5-D03A-08DF48DFB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A238F3-4527-5C0B-0ACF-C2915513C9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BD33FB-1B33-1884-B951-8BD38F98C7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F5F48-F087-2AB5-AA07-57372B4697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66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D93F1-9679-5A81-7E46-88E782DFE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006F60-6156-3B42-2E5D-09ECB972A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BF5152-6270-0305-FE18-531D86DB5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079FC-D9AF-C69B-1748-73B4126056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75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4F1F0-0F1D-D469-83A3-3DF40E131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59EB16-34C5-60DE-C40C-9652DCB05A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0F1EE-626A-50A0-4300-895D6BC3CC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F05D2-8168-A057-90DE-ECFDC809FF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48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43CAD-A4AC-B896-E5B7-475F613A0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34C8ED-C47B-2F9B-08F6-C270CFFED8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4C792E-9113-5AE9-DC68-169CDB6B8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31DD1-8F68-6BFC-89C9-72A6FA071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00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8790-5126-A7CA-38D3-5482AC855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B7580-2CB3-DBDA-1E19-78573BCA7D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B61D73-9D6D-A85D-EBC9-CE164F8DB6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E1D435-20EB-7424-2CA2-A0504C7AE0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39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23FA2-42EB-7C63-0894-E9090D693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91D95-1407-8C11-15CC-A25D0FC6EC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422D2B-0296-9C43-A314-DDBB22F91C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746B3-4588-229D-BA24-44DBDDE508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06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EC6CB-406B-C036-C53F-A5B85E04B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C113DB-AFFD-ED79-E26E-2490B29EE4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E2857-D92D-8E5E-8E57-F9C121DC1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to find last node.</a:t>
            </a:r>
          </a:p>
          <a:p>
            <a:endParaRPr lang="en-US" dirty="0"/>
          </a:p>
          <a:p>
            <a:r>
              <a:rPr lang="en-US" dirty="0"/>
              <a:t>The last node’s </a:t>
            </a:r>
            <a:r>
              <a:rPr lang="en-US" b="1" dirty="0"/>
              <a:t>next </a:t>
            </a:r>
            <a:r>
              <a:rPr lang="en-US" b="0" dirty="0"/>
              <a:t>will be None. --</a:t>
            </a:r>
          </a:p>
          <a:p>
            <a:endParaRPr lang="en-US" b="0" dirty="0"/>
          </a:p>
          <a:p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568DD-8D2D-8B2B-4A7D-2F9BA48562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C9A9D-A219-CF49-BC4C-28A39BE818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3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65CDA-1C90-6D03-E401-7128A4650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B1F9D2-013C-2B82-1DA5-F5BF57ECF9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96BFD-C6AC-25E2-55BC-D8D96A02B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D9DE0-AE7F-BA45-83EA-81F8C8389040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DA985-4077-826F-0D9B-3BAF760D7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1AFDF1-5D5C-2A16-5E4C-DEF81702A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21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251A5-0ECF-C109-A35B-48FA0ED37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8EB34-A2A4-DA11-D177-BF61330AD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1D639-E6E9-0A84-6FAF-37D1CF5BA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91B0-A20A-5541-B156-EF0FBA08E333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A90499-E5F0-7B05-96F0-F37B1D0C2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DFE91-E0D1-09BF-A2A8-1ACCA989B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65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C45A63-94B6-EAD5-A386-27398B4B25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26783-60D8-56DB-2553-6450971C80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B8BCE-1BFA-66DD-8178-63618ED7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D6AC-59EC-BE44-8ACC-2C0199842262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38DE0-0A4C-F9D8-CD2B-6957EDA98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A93B1C-F242-6DEC-9F2C-6031A58BB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634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265ED-0F33-E527-A9A2-DAD523383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844993-B746-1196-1342-8D875BB70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D986A9-F6E5-A517-8996-73C049BE6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DD019-97C1-1C4B-9397-B538E7E8CF32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4720B-15A6-0475-1260-752917143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7A62C-3CA2-E465-F40D-B46DFB79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98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5FB38-92F5-DE6C-7E67-5E81BBCAF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D0506-CF07-379A-9045-5AFB5F079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FC3A8-3598-2065-770C-0C05E7DE6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F16DB-12AD-5C43-8992-17B1D7CBD12B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A7F7-03E3-EA9B-7F7F-1A9F3DD88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B8DE8-1ACB-D4FF-84A6-F409B22C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9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2AFC5-3FFF-1826-027A-E43E5E1CB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ECFC5-0822-A3B3-6F2A-9A943911C6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0A9514-7A26-95F4-2EBB-A1C8E8876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11B81-1A6B-1245-F80C-254890298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CEA0-5A85-6045-BDE0-8FBD85E873D7}" type="datetime1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DA23C-C40D-8621-476E-22FCF30ED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DDF85-36E6-0E50-4045-EC89143DC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252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16C9-00E8-FDFC-D001-8295A04D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1EDD35-3D3F-DD8B-7CDF-3DC43C5E20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0314DC-84AA-05AD-8503-5710C3A69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830496-51DC-AA74-552B-4F300AE9CB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1C1008-68D0-A6D5-878F-1CE6F2755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8162ED-18B3-59F2-1F6B-83AA023F2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C852-4FA5-C846-A03D-75392E3436DC}" type="datetime1">
              <a:rPr lang="en-US" smtClean="0"/>
              <a:t>11/25/24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56BBC-F336-6C7F-9590-761C367AD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D724EA-9BAC-C8B4-EC4E-2F3EC41CE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398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CC1F0-C386-FFCB-8CB8-CBBF57AA8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7E912F-934F-FF55-52F9-8A8F83132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66165-44DB-3E40-B76C-5BFC73004B68}" type="datetime1">
              <a:rPr lang="en-US" smtClean="0"/>
              <a:t>11/25/24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0D0EB-8DA2-1025-63CC-1FE8E251B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277409-3C6D-23FF-1FB7-5EA170F7F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505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778B84-4680-FD6C-7E13-A69D52107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00DD4-CB5A-9A45-9173-72599A92E1EB}" type="datetime1">
              <a:rPr lang="en-US" smtClean="0"/>
              <a:t>11/25/24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6799A1-29A7-1B12-35CB-C6879116E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E2138-5612-02F2-1DF4-1977C410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64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DAAE0-E7BB-5DC2-EB96-9D4FC9170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6BA18-5467-D88F-AE6D-9D9DBA6B3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5B7914-67AA-7EE4-5E86-AEBEE655D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154D05-E60A-0590-B868-9F436B257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11E79-9586-1F40-BAC3-77E28B2ED50F}" type="datetime1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143C0-11DC-4BEB-1739-25D4DED11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59BDC7-3D12-019E-CB43-C1ADB2DA1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3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5F275-4738-233D-C8FE-DF6FDEE40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2CC578-03A8-8136-083D-C98ABC035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738A40-31D9-2D87-EAFD-0FBE20969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5B0DE-A51A-E4FF-4EB8-35C38982B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B1F-D004-4E4F-8873-1C7E37E8D97C}" type="datetime1">
              <a:rPr lang="en-US" smtClean="0"/>
              <a:t>11/25/24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B77D0A-28FE-93C1-9041-907607F2D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42108-B752-2038-AB84-230835AB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2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7E57C8-30F6-CD2C-2D81-4010C5489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2410E-48C0-604B-6BD3-1BE96918E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14124-527A-400A-288B-F470D7D93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4441B-5903-7149-A3D8-30642A4CEBD8}" type="datetime1">
              <a:rPr lang="en-US" smtClean="0"/>
              <a:t>11/25/24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09849-39B0-F436-69EB-359F4498E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295C7-5691-965D-E724-1792346208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931D31-ABEF-EB48-A8A7-AE0F58B68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9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24F7E-3DE4-10D8-F8F8-B58AA7B15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CS-161 - Linked Lists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2B670-876F-BFCC-E6BD-38005FC137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25, 2024</a:t>
            </a:r>
          </a:p>
        </p:txBody>
      </p:sp>
      <p:pic>
        <p:nvPicPr>
          <p:cNvPr id="2050" name="Picture 2" descr="Grinnell College">
            <a:extLst>
              <a:ext uri="{FF2B5EF4-FFF2-40B4-BE49-F238E27FC236}">
                <a16:creationId xmlns:a16="http://schemas.microsoft.com/office/drawing/2014/main" id="{4BA011D7-945D-42FE-BCF2-6DF2C024E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981" y="5349875"/>
            <a:ext cx="2282162" cy="135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A64356D-9609-799B-C8A4-DD02126E493F}"/>
              </a:ext>
            </a:extLst>
          </p:cNvPr>
          <p:cNvSpPr/>
          <p:nvPr/>
        </p:nvSpPr>
        <p:spPr>
          <a:xfrm>
            <a:off x="0" y="1965614"/>
            <a:ext cx="12192000" cy="161124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D360D4-11E4-B268-70BC-24784F1A371F}"/>
              </a:ext>
            </a:extLst>
          </p:cNvPr>
          <p:cNvSpPr/>
          <p:nvPr/>
        </p:nvSpPr>
        <p:spPr>
          <a:xfrm>
            <a:off x="-8966" y="4197918"/>
            <a:ext cx="12192000" cy="161124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0E5471-24BD-AEDE-9253-9BB45824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1D31-ABEF-EB48-A8A7-AE0F58B685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08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03B89-119C-1254-91AD-ED0BB5B47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AFFE0A-75EB-4484-3429-069DC3070198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54633-50C1-ADD5-90C5-FB71B90FF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a node at a given position index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956F89-4EF3-D45E-A46A-BD08E7237AD8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6AD839-E9E3-6F5A-B458-8677D05DBE98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Linked Lists Manipulation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3281244-51E9-EACD-EFBC-D037CD165D21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C493B-7834-427B-F214-31445F5C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10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2F1ADFF0-B3DF-AE32-1668-634964D3D5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FA7378-6891-18AE-8AF2-4F1521AAC49F}"/>
              </a:ext>
            </a:extLst>
          </p:cNvPr>
          <p:cNvSpPr/>
          <p:nvPr/>
        </p:nvSpPr>
        <p:spPr>
          <a:xfrm>
            <a:off x="4641270" y="488797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E7BA176-9F05-1C75-925B-D209AB771818}"/>
              </a:ext>
            </a:extLst>
          </p:cNvPr>
          <p:cNvSpPr/>
          <p:nvPr/>
        </p:nvSpPr>
        <p:spPr>
          <a:xfrm>
            <a:off x="4641269" y="540666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C68ACC-24E2-25B6-0F5A-A5628ECFB3E5}"/>
              </a:ext>
            </a:extLst>
          </p:cNvPr>
          <p:cNvSpPr/>
          <p:nvPr/>
        </p:nvSpPr>
        <p:spPr>
          <a:xfrm>
            <a:off x="6597070" y="489411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4A98C5-307F-4F67-97E5-D1189E508AE9}"/>
              </a:ext>
            </a:extLst>
          </p:cNvPr>
          <p:cNvSpPr/>
          <p:nvPr/>
        </p:nvSpPr>
        <p:spPr>
          <a:xfrm>
            <a:off x="6597069" y="541280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EA3F9D-DD55-67BE-5FF1-68C5BA2E184F}"/>
              </a:ext>
            </a:extLst>
          </p:cNvPr>
          <p:cNvSpPr/>
          <p:nvPr/>
        </p:nvSpPr>
        <p:spPr>
          <a:xfrm>
            <a:off x="8609442" y="4894757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CC90552-F72C-6285-5E12-C0CACD998394}"/>
              </a:ext>
            </a:extLst>
          </p:cNvPr>
          <p:cNvSpPr/>
          <p:nvPr/>
        </p:nvSpPr>
        <p:spPr>
          <a:xfrm>
            <a:off x="8609441" y="541344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NULL</a:t>
            </a:r>
          </a:p>
        </p:txBody>
      </p: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6DFD0F39-6989-64C7-AECF-EDFEA237E643}"/>
              </a:ext>
            </a:extLst>
          </p:cNvPr>
          <p:cNvCxnSpPr>
            <a:cxnSpLocks/>
            <a:stCxn id="16" idx="3"/>
            <a:endCxn id="18" idx="1"/>
          </p:cNvCxnSpPr>
          <p:nvPr/>
        </p:nvCxnSpPr>
        <p:spPr>
          <a:xfrm flipV="1">
            <a:off x="5561442" y="5156851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AC4F41A8-B8A6-7BBC-9DA5-699115B900FE}"/>
              </a:ext>
            </a:extLst>
          </p:cNvPr>
          <p:cNvCxnSpPr>
            <a:cxnSpLocks/>
          </p:cNvCxnSpPr>
          <p:nvPr/>
        </p:nvCxnSpPr>
        <p:spPr>
          <a:xfrm flipV="1">
            <a:off x="7521860" y="5140692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92CFA9E2-497A-18B0-02DE-5088BB7715E5}"/>
              </a:ext>
            </a:extLst>
          </p:cNvPr>
          <p:cNvSpPr/>
          <p:nvPr/>
        </p:nvSpPr>
        <p:spPr>
          <a:xfrm>
            <a:off x="2722413" y="489499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Head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62BBE4-493F-9A05-ECDA-12D15810C6F0}"/>
              </a:ext>
            </a:extLst>
          </p:cNvPr>
          <p:cNvCxnSpPr>
            <a:stCxn id="26" idx="3"/>
            <a:endCxn id="6" idx="1"/>
          </p:cNvCxnSpPr>
          <p:nvPr/>
        </p:nvCxnSpPr>
        <p:spPr>
          <a:xfrm flipV="1">
            <a:off x="3642586" y="5150711"/>
            <a:ext cx="998684" cy="7014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508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B0E25-9163-C853-AEAF-BD928643E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F9F992A-BF3F-1613-8B6F-AD3279D07453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CBBD2-45BA-CD9E-5C82-C5AE3A96B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What’s a data structure you’ve seen before that looks like a linked list?</a:t>
            </a:r>
            <a:endParaRPr lang="en-US" b="1" dirty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7C3936-E5B9-ECF4-FEB0-9DA7EA6D0A05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F9FCE9-DF79-8DD6-E8C3-BC0FBDE7BE45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Why Use Linked Lists?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34976D-A691-32DB-0DF8-BB5C5688DF79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825003-3EB2-76AE-D306-4DB8D6121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11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6F6A451B-741D-0246-0057-C33A2662A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AC2E96-B49B-71F1-4BA7-166BDCEEABEC}"/>
              </a:ext>
            </a:extLst>
          </p:cNvPr>
          <p:cNvSpPr/>
          <p:nvPr/>
        </p:nvSpPr>
        <p:spPr>
          <a:xfrm>
            <a:off x="3963354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C97703-102B-D677-D465-A0E65A4E9F5B}"/>
              </a:ext>
            </a:extLst>
          </p:cNvPr>
          <p:cNvSpPr/>
          <p:nvPr/>
        </p:nvSpPr>
        <p:spPr>
          <a:xfrm>
            <a:off x="4883527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E9FCA9-4E96-C2A8-2DAD-B1F59B1C6F8C}"/>
              </a:ext>
            </a:extLst>
          </p:cNvPr>
          <p:cNvSpPr/>
          <p:nvPr/>
        </p:nvSpPr>
        <p:spPr>
          <a:xfrm>
            <a:off x="5788309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1702FD-6C45-2BB2-A0EC-1DABD1408B0C}"/>
              </a:ext>
            </a:extLst>
          </p:cNvPr>
          <p:cNvSpPr/>
          <p:nvPr/>
        </p:nvSpPr>
        <p:spPr>
          <a:xfrm>
            <a:off x="6714630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6A79DC-8743-9547-8209-4E48C36B6EF4}"/>
              </a:ext>
            </a:extLst>
          </p:cNvPr>
          <p:cNvSpPr/>
          <p:nvPr/>
        </p:nvSpPr>
        <p:spPr>
          <a:xfrm>
            <a:off x="7634803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BE311A-36B3-3575-F8E8-DAE45F544FB3}"/>
              </a:ext>
            </a:extLst>
          </p:cNvPr>
          <p:cNvSpPr/>
          <p:nvPr/>
        </p:nvSpPr>
        <p:spPr>
          <a:xfrm>
            <a:off x="8539585" y="3985528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B0ED51-17F8-2EAE-3611-627D3C9EF93A}"/>
              </a:ext>
            </a:extLst>
          </p:cNvPr>
          <p:cNvSpPr/>
          <p:nvPr/>
        </p:nvSpPr>
        <p:spPr>
          <a:xfrm>
            <a:off x="2096815" y="3985528"/>
            <a:ext cx="1135116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array_ptr</a:t>
            </a: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CF4F9A9-A4C9-12CE-1DD9-7648E9ABBC0C}"/>
              </a:ext>
            </a:extLst>
          </p:cNvPr>
          <p:cNvCxnSpPr>
            <a:cxnSpLocks/>
            <a:stCxn id="15" idx="3"/>
          </p:cNvCxnSpPr>
          <p:nvPr/>
        </p:nvCxnSpPr>
        <p:spPr>
          <a:xfrm flipV="1">
            <a:off x="3231931" y="4241246"/>
            <a:ext cx="742599" cy="7014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941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0FAA9-4A3B-52BE-BF85-08685EBB1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D0B2740-2912-CBB7-85B4-B79339652296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6AC58-F632-EA52-99C5-11ABCE2F6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sz="2400" dirty="0"/>
              <a:t>You designing a software application that requires frequent insertions, deletions, accessing of data. Your task is to decide whether to use a </a:t>
            </a:r>
            <a:r>
              <a:rPr lang="en-US" sz="2400" b="1" dirty="0">
                <a:solidFill>
                  <a:srgbClr val="E13A2B"/>
                </a:solidFill>
              </a:rPr>
              <a:t>linked list</a:t>
            </a:r>
            <a:r>
              <a:rPr lang="en-US" sz="2400" dirty="0">
                <a:solidFill>
                  <a:srgbClr val="E13A2B"/>
                </a:solidFill>
              </a:rPr>
              <a:t> </a:t>
            </a:r>
            <a:r>
              <a:rPr lang="en-US" sz="2400" dirty="0"/>
              <a:t>or a </a:t>
            </a:r>
            <a:r>
              <a:rPr lang="en-US" sz="2400" b="1" dirty="0">
                <a:solidFill>
                  <a:srgbClr val="E13A2B"/>
                </a:solidFill>
              </a:rPr>
              <a:t>dynamic array</a:t>
            </a:r>
            <a:r>
              <a:rPr lang="en-US" sz="2400" dirty="0">
                <a:solidFill>
                  <a:srgbClr val="E13A2B"/>
                </a:solidFill>
              </a:rPr>
              <a:t> </a:t>
            </a:r>
            <a:r>
              <a:rPr lang="en-US" sz="2400" dirty="0"/>
              <a:t>to store and manage this data. </a:t>
            </a:r>
          </a:p>
          <a:p>
            <a:pPr algn="just">
              <a:lnSpc>
                <a:spcPct val="100000"/>
              </a:lnSpc>
            </a:pPr>
            <a:endParaRPr lang="en-US" sz="2400" dirty="0"/>
          </a:p>
          <a:p>
            <a:pPr algn="just">
              <a:lnSpc>
                <a:spcPct val="100000"/>
              </a:lnSpc>
            </a:pPr>
            <a:r>
              <a:rPr lang="en-US" sz="2400" dirty="0"/>
              <a:t>Analyze and compare the two based on their </a:t>
            </a:r>
            <a:r>
              <a:rPr lang="en-US" sz="2400" b="1" dirty="0">
                <a:solidFill>
                  <a:srgbClr val="E13A2B"/>
                </a:solidFill>
              </a:rPr>
              <a:t>efficiency</a:t>
            </a:r>
            <a:r>
              <a:rPr lang="en-US" sz="2400" dirty="0"/>
              <a:t> for various operations:</a:t>
            </a:r>
          </a:p>
          <a:p>
            <a:pPr lvl="1" algn="just"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000" b="1" dirty="0"/>
              <a:t>Memory Usage: </a:t>
            </a:r>
            <a:r>
              <a:rPr lang="en-US" sz="2000" dirty="0"/>
              <a:t>How does memory allocation differ between linked lists and dynamic arrays?</a:t>
            </a:r>
          </a:p>
          <a:p>
            <a:pPr lvl="1" algn="just"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000" b="1" dirty="0"/>
              <a:t>Insertion and Deletion: </a:t>
            </a:r>
            <a:r>
              <a:rPr lang="en-US" sz="2000" dirty="0"/>
              <a:t>Which is better for insertion and deletion in arbitrary positions?</a:t>
            </a:r>
            <a:endParaRPr lang="en-US" sz="2000" b="1" dirty="0"/>
          </a:p>
          <a:p>
            <a:pPr lvl="1" algn="just"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000" b="1" dirty="0"/>
              <a:t>Access: </a:t>
            </a:r>
            <a:r>
              <a:rPr lang="en-US" sz="2000" dirty="0"/>
              <a:t>Which is better for accessing elements are arbitrary positions?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DFE06F-9818-54BC-E6F5-4C081CBB89E2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1B926D-9226-9AB4-8DF1-897B18A5372A}"/>
              </a:ext>
            </a:extLst>
          </p:cNvPr>
          <p:cNvSpPr txBox="1">
            <a:spLocks/>
          </p:cNvSpPr>
          <p:nvPr/>
        </p:nvSpPr>
        <p:spPr>
          <a:xfrm>
            <a:off x="360871" y="18255"/>
            <a:ext cx="1138778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Group Activity: Comparing Linked Lists &amp; Arrays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0FFBB2E-0044-7FE3-2504-798D2E2EC260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A9A2EF-6882-4EDA-2EBA-1E5B64D10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12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EE990161-B3DF-A216-ACD4-7595C0E014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981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183D9-7D2A-81FD-8D10-A2BC9205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7AC600-92C1-203F-8280-CF977E361094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E5D22-636E-998C-A98F-36E0958F9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If you have successfully completed exercise D and all previous sections of the lab, you may proceed with today's activity.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This activity contains a total of</a:t>
            </a:r>
            <a:r>
              <a:rPr lang="en-US" b="1" dirty="0">
                <a:solidFill>
                  <a:srgbClr val="FF0000"/>
                </a:solidFill>
              </a:rPr>
              <a:t> three tasks</a:t>
            </a:r>
            <a:r>
              <a:rPr lang="en-US" dirty="0"/>
              <a:t>.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Copy the code in the addendum files </a:t>
            </a:r>
            <a:r>
              <a:rPr lang="en-US" b="1" dirty="0">
                <a:solidFill>
                  <a:srgbClr val="FF0000"/>
                </a:solidFill>
              </a:rPr>
              <a:t>(.c and .h) </a:t>
            </a:r>
            <a:r>
              <a:rPr lang="en-US" dirty="0"/>
              <a:t>into your original files.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Replace </a:t>
            </a:r>
            <a:r>
              <a:rPr lang="en-US" b="1" dirty="0" err="1">
                <a:solidFill>
                  <a:srgbClr val="FF0000"/>
                </a:solidFill>
              </a:rPr>
              <a:t>main.c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with the updated </a:t>
            </a:r>
            <a:r>
              <a:rPr lang="en-US" b="1" dirty="0" err="1">
                <a:solidFill>
                  <a:srgbClr val="FF0000"/>
                </a:solidFill>
              </a:rPr>
              <a:t>main.c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provided in the folder. 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Only complete </a:t>
            </a:r>
            <a:r>
              <a:rPr lang="en-US" b="1" dirty="0">
                <a:solidFill>
                  <a:srgbClr val="FF0000"/>
                </a:solidFill>
              </a:rPr>
              <a:t>task 3 </a:t>
            </a:r>
            <a:r>
              <a:rPr lang="en-US" dirty="0"/>
              <a:t>after </a:t>
            </a:r>
            <a:r>
              <a:rPr lang="en-US" b="1" dirty="0">
                <a:solidFill>
                  <a:srgbClr val="FF0000"/>
                </a:solidFill>
              </a:rPr>
              <a:t>completing</a:t>
            </a:r>
            <a:r>
              <a:rPr lang="en-US" dirty="0"/>
              <a:t> all parts of the lab.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E63B24-E4C9-85B5-36BE-96AB61C58691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D97347-686B-118D-A09E-2642916058AE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Lab and More Exercises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7323C6-ACDA-A414-0B1C-3EC58E9BFEB8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1E119F-B2C2-CDD7-92A8-AE55358C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13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682AE7AC-8DAE-D636-9EDF-A6F98EEDA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164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C8B9A-B21C-ACAC-ACDA-16A95B18C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E28395-F9CC-AD57-75BB-0D64A6BBEAE3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30A68D-C392-58D7-D69C-0D682A263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Brief Introductions :)</a:t>
            </a:r>
          </a:p>
          <a:p>
            <a:pPr>
              <a:lnSpc>
                <a:spcPct val="100000"/>
              </a:lnSpc>
            </a:pPr>
            <a:r>
              <a:rPr lang="en-US" dirty="0"/>
              <a:t>Link Lists Review</a:t>
            </a:r>
          </a:p>
          <a:p>
            <a:pPr>
              <a:lnSpc>
                <a:spcPct val="100000"/>
              </a:lnSpc>
            </a:pPr>
            <a:r>
              <a:rPr lang="en-US" dirty="0"/>
              <a:t>Activity</a:t>
            </a:r>
          </a:p>
          <a:p>
            <a:pPr>
              <a:lnSpc>
                <a:spcPct val="100000"/>
              </a:lnSpc>
            </a:pPr>
            <a:r>
              <a:rPr lang="en-US" dirty="0"/>
              <a:t>Lab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D8349D-6C06-4CA8-294C-3D8D89D75AF6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7138D3-1F82-1B1D-883A-4D0369A2350E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Today’s Lecture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F3CB783-E9CE-9705-4801-BE5DC4C5CFE1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pic>
        <p:nvPicPr>
          <p:cNvPr id="1026" name="Picture 2" descr="Grinnell College Logo">
            <a:extLst>
              <a:ext uri="{FF2B5EF4-FFF2-40B4-BE49-F238E27FC236}">
                <a16:creationId xmlns:a16="http://schemas.microsoft.com/office/drawing/2014/main" id="{A64A6CB4-6D28-3213-FAD2-0E4DDA605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2667000"/>
            <a:ext cx="1955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90EF0B-E15F-04AA-B0AA-050B05654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2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340531C4-3EF6-D92E-27BE-436EF379C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688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70362-4920-186E-B279-7BB3B1FA2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A990AD1-D0B6-41D6-E55F-DD1E1A027054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7DB00-A0CB-25AD-6FBA-04D0CBB61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Your preferred name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A fun fact about yourself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Your hometown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A unique travel experience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A cool hobby/activity that you enjoy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B9D231-33B1-463A-CDD6-E012A34FEB73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D114BD-F02D-6799-D914-764E34DAFCEC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Introductions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A2B76F-DF44-281F-CD05-ED5B840795CC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pic>
        <p:nvPicPr>
          <p:cNvPr id="1026" name="Picture 2" descr="Grinnell College Logo">
            <a:extLst>
              <a:ext uri="{FF2B5EF4-FFF2-40B4-BE49-F238E27FC236}">
                <a16:creationId xmlns:a16="http://schemas.microsoft.com/office/drawing/2014/main" id="{8C89DD8D-FBC1-379C-3980-47CA2EBC1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2667000"/>
            <a:ext cx="1955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3F29C8-B13E-8122-1A8F-E7C0E8DD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3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368C6886-227E-193E-3D47-A64C4A68FE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701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B0003-7D04-97E6-F014-BF3CF711F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BDE289-83B0-9345-29FF-2270C511756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7B186E-414D-6E04-F18A-E1A594BD85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A linked list is a chain on structures called </a:t>
            </a:r>
            <a:r>
              <a:rPr lang="en-US" b="1" dirty="0">
                <a:solidFill>
                  <a:srgbClr val="E13A2B"/>
                </a:solidFill>
              </a:rPr>
              <a:t>nodes</a:t>
            </a:r>
          </a:p>
          <a:p>
            <a:pPr>
              <a:lnSpc>
                <a:spcPct val="100000"/>
              </a:lnSpc>
            </a:pPr>
            <a:endParaRPr lang="en-US" b="1" dirty="0"/>
          </a:p>
          <a:p>
            <a:pPr>
              <a:lnSpc>
                <a:spcPct val="100000"/>
              </a:lnSpc>
            </a:pPr>
            <a:r>
              <a:rPr lang="en-US" dirty="0"/>
              <a:t>What is a node?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D27737-3ADC-3153-5538-745984B2E67C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AD31DD-DD17-EF70-4738-B6E960B02B2B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Linked Lists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90F019F-97E3-68B3-8DFB-01CEC6613C87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AE1177-18D2-D449-0979-5EDA4430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4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AF043D57-2D28-E107-AAA5-D203A92F5B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427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38786-2406-7790-FCDF-EF68F2E53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28B07D-036B-CD9E-FE1D-DB2B662A257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B2D656-2A81-2E05-97D3-E4E542B95CB5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7FE50-ED33-692B-DB9E-7AEE25C6A476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Declaring a Node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299393-A463-CB52-C21F-6519AB64A29A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pic>
        <p:nvPicPr>
          <p:cNvPr id="1026" name="Picture 2" descr="Grinnell College Logo">
            <a:extLst>
              <a:ext uri="{FF2B5EF4-FFF2-40B4-BE49-F238E27FC236}">
                <a16:creationId xmlns:a16="http://schemas.microsoft.com/office/drawing/2014/main" id="{D7E32519-0DFE-B33B-7BE6-C81007FB8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2667000"/>
            <a:ext cx="1955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03B47F-2BB1-1EC6-7731-E6F08C875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5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7458D7FB-F40B-8106-7C57-DC497AD33B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FBE5D4A-1D6D-C4E1-07B3-D5D5C114C023}"/>
              </a:ext>
            </a:extLst>
          </p:cNvPr>
          <p:cNvSpPr txBox="1"/>
          <p:nvPr/>
        </p:nvSpPr>
        <p:spPr>
          <a:xfrm>
            <a:off x="2854361" y="1782825"/>
            <a:ext cx="6483273" cy="2347566"/>
          </a:xfrm>
          <a:prstGeom prst="rect">
            <a:avLst/>
          </a:prstGeom>
          <a:solidFill>
            <a:schemeClr val="bg2"/>
          </a:solidFill>
          <a:ln w="31750">
            <a:solidFill>
              <a:srgbClr val="E13A2B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typedef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sz="20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struct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Node {</a:t>
            </a:r>
          </a:p>
          <a:p>
            <a:pPr lvl="1">
              <a:lnSpc>
                <a:spcPct val="150000"/>
              </a:lnSpc>
            </a:pPr>
            <a:r>
              <a:rPr lang="en-US" sz="20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data;</a:t>
            </a:r>
          </a:p>
          <a:p>
            <a:pPr lvl="1">
              <a:lnSpc>
                <a:spcPct val="150000"/>
              </a:lnSpc>
            </a:pPr>
            <a:r>
              <a:rPr lang="en-US" sz="20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struct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Node* next;</a:t>
            </a:r>
          </a:p>
          <a:p>
            <a:pPr>
              <a:lnSpc>
                <a:spcPct val="150000"/>
              </a:lnSpc>
            </a:pP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 </a:t>
            </a:r>
            <a:r>
              <a:rPr lang="en-US" sz="20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Linked_Node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;</a:t>
            </a:r>
            <a:r>
              <a:rPr lang="en-US" sz="2000" b="0" dirty="0">
                <a:solidFill>
                  <a:srgbClr val="008000"/>
                </a:solidFill>
                <a:effectLst/>
                <a:latin typeface="Menlo" panose="020B0609030804020204" pitchFamily="49" charset="0"/>
              </a:rPr>
              <a:t> // Alias for struct</a:t>
            </a:r>
            <a:b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endParaRPr lang="en-US" sz="20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DBB1EF-957D-02E3-C840-28F11726AA94}"/>
              </a:ext>
            </a:extLst>
          </p:cNvPr>
          <p:cNvSpPr txBox="1"/>
          <p:nvPr/>
        </p:nvSpPr>
        <p:spPr>
          <a:xfrm>
            <a:off x="1136236" y="4720265"/>
            <a:ext cx="9919527" cy="840423"/>
          </a:xfrm>
          <a:prstGeom prst="rect">
            <a:avLst/>
          </a:prstGeom>
          <a:solidFill>
            <a:schemeClr val="bg2"/>
          </a:solidFill>
          <a:ln w="31750">
            <a:solidFill>
              <a:srgbClr val="E13A2B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</a:pPr>
            <a:endParaRPr lang="en-US" sz="2400" b="0" dirty="0">
              <a:solidFill>
                <a:srgbClr val="000000"/>
              </a:solidFill>
              <a:effectLst/>
              <a:latin typeface="Menlo" panose="020B0609030804020204" pitchFamily="49" charset="0"/>
            </a:endParaRPr>
          </a:p>
          <a:p>
            <a:pPr>
              <a:lnSpc>
                <a:spcPts val="1350"/>
              </a:lnSpc>
            </a:pPr>
            <a:endParaRPr lang="en-US" sz="2400" dirty="0">
              <a:solidFill>
                <a:srgbClr val="000000"/>
              </a:solidFill>
              <a:latin typeface="Menlo" panose="020B0609030804020204" pitchFamily="49" charset="0"/>
            </a:endParaRPr>
          </a:p>
          <a:p>
            <a:pPr>
              <a:lnSpc>
                <a:spcPts val="1350"/>
              </a:lnSpc>
            </a:pPr>
            <a:r>
              <a:rPr lang="en-US" sz="20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Linked_Node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 node = (</a:t>
            </a:r>
            <a:r>
              <a:rPr lang="en-US" sz="20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Linked_Node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*) malloc(</a:t>
            </a:r>
            <a:r>
              <a:rPr lang="en-US" sz="2000" b="0" dirty="0" err="1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sizeof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</a:t>
            </a:r>
            <a:r>
              <a:rPr lang="en-US" sz="2000" b="0" dirty="0" err="1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Linked_Node</a:t>
            </a:r>
            <a:r>
              <a:rPr lang="en-US" sz="20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));</a:t>
            </a:r>
          </a:p>
          <a:p>
            <a:pPr>
              <a:lnSpc>
                <a:spcPts val="1350"/>
              </a:lnSpc>
            </a:pPr>
            <a:endParaRPr lang="en-US" sz="2400" dirty="0">
              <a:solidFill>
                <a:srgbClr val="000000"/>
              </a:solidFill>
              <a:latin typeface="Menlo" panose="020B06090308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AF560-2E91-0DF7-AF39-48E0DC8B6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2D6E31A-8689-F284-6933-C5CFA2775664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C8EB6-86C6-1C29-67A0-41F8C12CF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/>
              <a:t>Consider the following code snippet. What is the correct way to access the </a:t>
            </a:r>
            <a:r>
              <a:rPr lang="en-US" sz="2400" b="1" dirty="0">
                <a:solidFill>
                  <a:srgbClr val="E13A2B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</a:t>
            </a:r>
            <a:r>
              <a:rPr lang="en-US" dirty="0"/>
              <a:t> of the </a:t>
            </a:r>
            <a:r>
              <a:rPr lang="en-US" sz="2400" b="1" dirty="0">
                <a:solidFill>
                  <a:srgbClr val="E13A2B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current</a:t>
            </a:r>
            <a:r>
              <a:rPr lang="en-US" dirty="0"/>
              <a:t> node?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/>
          </a:p>
          <a:p>
            <a:pPr marL="514350" indent="-514350">
              <a:lnSpc>
                <a:spcPct val="110000"/>
              </a:lnSpc>
              <a:buFont typeface="+mj-lt"/>
              <a:buAutoNum type="alphaLcParenR"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(*current).data</a:t>
            </a:r>
          </a:p>
          <a:p>
            <a:pPr marL="514350" indent="-514350">
              <a:lnSpc>
                <a:spcPct val="110000"/>
              </a:lnSpc>
              <a:buFont typeface="+mj-lt"/>
              <a:buAutoNum type="alphaLcParenR"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current-&gt;data</a:t>
            </a:r>
          </a:p>
          <a:p>
            <a:pPr marL="514350" indent="-514350">
              <a:lnSpc>
                <a:spcPct val="110000"/>
              </a:lnSpc>
              <a:buFont typeface="+mj-lt"/>
              <a:buAutoNum type="alphaLcParenR"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current.data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lphaLcParenR"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Both a and b</a:t>
            </a:r>
          </a:p>
          <a:p>
            <a:pPr marL="514350" indent="-514350">
              <a:lnSpc>
                <a:spcPct val="110000"/>
              </a:lnSpc>
              <a:buFont typeface="+mj-lt"/>
              <a:buAutoNum type="alphaLcParenR"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a, b and c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2F55C8-7461-8262-EB27-422FFB1EEFB1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D3F47B-6E9D-3A8D-ABB8-88970D1264A9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Class Activity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1D242E-B8F6-6880-9011-A2005B474CE8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pic>
        <p:nvPicPr>
          <p:cNvPr id="1026" name="Picture 2" descr="Grinnell College Logo">
            <a:extLst>
              <a:ext uri="{FF2B5EF4-FFF2-40B4-BE49-F238E27FC236}">
                <a16:creationId xmlns:a16="http://schemas.microsoft.com/office/drawing/2014/main" id="{19CD95B6-4A4F-F563-1F9B-B0B03FCC9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2667000"/>
            <a:ext cx="1955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DEC4A8-A23C-6D0F-5A2B-8DC6A4E96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6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981E5342-C184-2FF1-8A85-D7C933C9CF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77C7EA-4036-15C7-1C47-77BECEC53501}"/>
              </a:ext>
            </a:extLst>
          </p:cNvPr>
          <p:cNvSpPr txBox="1"/>
          <p:nvPr/>
        </p:nvSpPr>
        <p:spPr>
          <a:xfrm>
            <a:off x="5425037" y="3115217"/>
            <a:ext cx="5799223" cy="2265813"/>
          </a:xfrm>
          <a:prstGeom prst="rect">
            <a:avLst/>
          </a:prstGeom>
          <a:solidFill>
            <a:schemeClr val="bg2"/>
          </a:solidFill>
          <a:ln w="31750">
            <a:solidFill>
              <a:srgbClr val="E13A2B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typedef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</a:t>
            </a:r>
            <a:r>
              <a:rPr lang="en-US" sz="16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struct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Node {</a:t>
            </a:r>
          </a:p>
          <a:p>
            <a:pPr>
              <a:lnSpc>
                <a:spcPct val="150000"/>
              </a:lnSpc>
            </a:pPr>
            <a:r>
              <a:rPr lang="en-US" sz="16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int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data = </a:t>
            </a:r>
            <a:r>
              <a:rPr lang="en-US" sz="1600" b="0" dirty="0">
                <a:solidFill>
                  <a:srgbClr val="098658"/>
                </a:solidFill>
                <a:effectLst/>
                <a:latin typeface="Menlo" panose="020B0609030804020204" pitchFamily="49" charset="0"/>
              </a:rPr>
              <a:t>0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en-US" sz="1600" b="0" dirty="0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struct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 Node* next; </a:t>
            </a:r>
          </a:p>
          <a:p>
            <a:pPr>
              <a:lnSpc>
                <a:spcPct val="150000"/>
              </a:lnSpc>
            </a:pP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} Node;</a:t>
            </a:r>
          </a:p>
          <a:p>
            <a:pPr>
              <a:lnSpc>
                <a:spcPct val="150000"/>
              </a:lnSpc>
            </a:pPr>
            <a:b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</a:b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Node* current = (Node*)malloc(</a:t>
            </a:r>
            <a:r>
              <a:rPr lang="en-US" sz="1600" b="0" dirty="0" err="1">
                <a:solidFill>
                  <a:srgbClr val="0000FF"/>
                </a:solidFill>
                <a:effectLst/>
                <a:latin typeface="Menlo" panose="020B0609030804020204" pitchFamily="49" charset="0"/>
              </a:rPr>
              <a:t>sizeof</a:t>
            </a:r>
            <a:r>
              <a:rPr lang="en-US" sz="1600" b="0" dirty="0">
                <a:solidFill>
                  <a:srgbClr val="000000"/>
                </a:solidFill>
                <a:effectLst/>
                <a:latin typeface="Menlo" panose="020B0609030804020204" pitchFamily="49" charset="0"/>
              </a:rPr>
              <a:t>(Node));</a:t>
            </a:r>
          </a:p>
        </p:txBody>
      </p:sp>
    </p:spTree>
    <p:extLst>
      <p:ext uri="{BB962C8B-B14F-4D97-AF65-F5344CB8AC3E}">
        <p14:creationId xmlns:p14="http://schemas.microsoft.com/office/powerpoint/2010/main" val="3126359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A1777-5F63-71C0-5BD9-2230D92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B4AFF2D-3D77-DA63-21D5-D03859CC8C3D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59E46-EB47-FB1B-E60E-156A7C2E0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iterate over a linked list, we create duplicate the head in a cursor pointer.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798501-3910-78B3-0E8C-17B298BD51A0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5994891-D9F3-34C1-E619-28FA7CB56ACB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Iterating Over a Linked List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7C4C33E-D7BA-B73F-10E8-F26E1E194C64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2D8175-DFED-7702-530B-243A02BCA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7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A9F3386D-FCC9-DF46-CDC7-9BDAA17BEE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9AD47F1-F9CB-2282-4460-9F4CBC89B0C6}"/>
              </a:ext>
            </a:extLst>
          </p:cNvPr>
          <p:cNvSpPr/>
          <p:nvPr/>
        </p:nvSpPr>
        <p:spPr>
          <a:xfrm>
            <a:off x="4641270" y="488797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A3675E4-B634-ED18-90DA-A8A4C1C6233A}"/>
              </a:ext>
            </a:extLst>
          </p:cNvPr>
          <p:cNvSpPr/>
          <p:nvPr/>
        </p:nvSpPr>
        <p:spPr>
          <a:xfrm>
            <a:off x="4641269" y="540666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E9FA470-4DD8-0DDB-5388-A50F4E1912A9}"/>
              </a:ext>
            </a:extLst>
          </p:cNvPr>
          <p:cNvSpPr/>
          <p:nvPr/>
        </p:nvSpPr>
        <p:spPr>
          <a:xfrm>
            <a:off x="6597070" y="489411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276224-5D54-618C-F7BD-9F1CBCDC7C12}"/>
              </a:ext>
            </a:extLst>
          </p:cNvPr>
          <p:cNvSpPr/>
          <p:nvPr/>
        </p:nvSpPr>
        <p:spPr>
          <a:xfrm>
            <a:off x="6597069" y="541280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CF371C6-EF70-15AA-565C-D84973921994}"/>
              </a:ext>
            </a:extLst>
          </p:cNvPr>
          <p:cNvSpPr/>
          <p:nvPr/>
        </p:nvSpPr>
        <p:spPr>
          <a:xfrm>
            <a:off x="8609442" y="4894757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0C184D8-785A-3816-9BCC-1F12B58E9CD5}"/>
              </a:ext>
            </a:extLst>
          </p:cNvPr>
          <p:cNvSpPr/>
          <p:nvPr/>
        </p:nvSpPr>
        <p:spPr>
          <a:xfrm>
            <a:off x="8609441" y="541344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NULL</a:t>
            </a:r>
          </a:p>
        </p:txBody>
      </p: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547693A7-405F-5DA7-C263-755CFCA4BF4A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 flipV="1">
            <a:off x="5561442" y="5156851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9B487470-66F1-C85A-9909-86C0F36D1276}"/>
              </a:ext>
            </a:extLst>
          </p:cNvPr>
          <p:cNvCxnSpPr>
            <a:cxnSpLocks/>
          </p:cNvCxnSpPr>
          <p:nvPr/>
        </p:nvCxnSpPr>
        <p:spPr>
          <a:xfrm flipV="1">
            <a:off x="7521860" y="5140692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A9E7DA9-79C0-6BD0-BADC-126C0FDE83AB}"/>
              </a:ext>
            </a:extLst>
          </p:cNvPr>
          <p:cNvSpPr/>
          <p:nvPr/>
        </p:nvSpPr>
        <p:spPr>
          <a:xfrm>
            <a:off x="2722413" y="489499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Head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3679572-8E28-441E-AAC2-8DE74B5D70A9}"/>
              </a:ext>
            </a:extLst>
          </p:cNvPr>
          <p:cNvCxnSpPr>
            <a:stCxn id="41" idx="3"/>
            <a:endCxn id="33" idx="1"/>
          </p:cNvCxnSpPr>
          <p:nvPr/>
        </p:nvCxnSpPr>
        <p:spPr>
          <a:xfrm flipV="1">
            <a:off x="3642586" y="5150711"/>
            <a:ext cx="998684" cy="7014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602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A0F3D-747A-5337-9514-28F265E69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87DD970-5B30-9435-201B-127981C9D511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7298E-4AE7-3311-FB3C-88B5AB327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Linked lists are manipulated using pointers</a:t>
            </a:r>
            <a:endParaRPr lang="en-US" b="1" dirty="0"/>
          </a:p>
          <a:p>
            <a:endParaRPr lang="en-US" b="1" dirty="0"/>
          </a:p>
          <a:p>
            <a:r>
              <a:rPr lang="en-US" dirty="0"/>
              <a:t>Insert a node in the beginning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1E5225-F1FB-DD19-88F2-E00D4A0E12E5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9858A7-5BA3-2FD6-3609-B7D131C86EB9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Linked Lists Manipulation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3721546-4245-FA91-4E7D-2B7F63E4C527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468EA5-3BDE-76DD-2CB2-DA4A761C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8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B34861CE-A02D-C839-F74D-F22EA86E25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6DB9F6D2-9E0D-B445-A3B4-C9CC20B18C52}"/>
              </a:ext>
            </a:extLst>
          </p:cNvPr>
          <p:cNvSpPr/>
          <p:nvPr/>
        </p:nvSpPr>
        <p:spPr>
          <a:xfrm>
            <a:off x="4641270" y="488797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12775FB-BC14-3A57-2C31-8A807C55FB94}"/>
              </a:ext>
            </a:extLst>
          </p:cNvPr>
          <p:cNvSpPr/>
          <p:nvPr/>
        </p:nvSpPr>
        <p:spPr>
          <a:xfrm>
            <a:off x="4641269" y="540666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EC4C482-75B3-3119-DA62-4556BFD863C7}"/>
              </a:ext>
            </a:extLst>
          </p:cNvPr>
          <p:cNvSpPr/>
          <p:nvPr/>
        </p:nvSpPr>
        <p:spPr>
          <a:xfrm>
            <a:off x="6597070" y="489411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F5F52ED-1AD8-0ED4-18B1-C2E118CB6AF6}"/>
              </a:ext>
            </a:extLst>
          </p:cNvPr>
          <p:cNvSpPr/>
          <p:nvPr/>
        </p:nvSpPr>
        <p:spPr>
          <a:xfrm>
            <a:off x="6597069" y="541280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DFA3E7D-74FB-32B5-4A64-B54A0EE38479}"/>
              </a:ext>
            </a:extLst>
          </p:cNvPr>
          <p:cNvSpPr/>
          <p:nvPr/>
        </p:nvSpPr>
        <p:spPr>
          <a:xfrm>
            <a:off x="8609442" y="4894757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DFD026E-FD80-3F3A-DDCB-75E05019A973}"/>
              </a:ext>
            </a:extLst>
          </p:cNvPr>
          <p:cNvSpPr/>
          <p:nvPr/>
        </p:nvSpPr>
        <p:spPr>
          <a:xfrm>
            <a:off x="8609441" y="541344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NULL</a:t>
            </a:r>
          </a:p>
        </p:txBody>
      </p:sp>
      <p:cxnSp>
        <p:nvCxnSpPr>
          <p:cNvPr id="39" name="Elbow Connector 38">
            <a:extLst>
              <a:ext uri="{FF2B5EF4-FFF2-40B4-BE49-F238E27FC236}">
                <a16:creationId xmlns:a16="http://schemas.microsoft.com/office/drawing/2014/main" id="{6DDB700C-F822-BC3A-38F0-02674983A875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 flipV="1">
            <a:off x="5561442" y="5156851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E13E5070-74FE-4549-D085-DE8F54FB4CC3}"/>
              </a:ext>
            </a:extLst>
          </p:cNvPr>
          <p:cNvCxnSpPr>
            <a:cxnSpLocks/>
          </p:cNvCxnSpPr>
          <p:nvPr/>
        </p:nvCxnSpPr>
        <p:spPr>
          <a:xfrm flipV="1">
            <a:off x="7521860" y="5140692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4EE2F7F5-F028-7612-F2CF-F9AA6E5ABCFF}"/>
              </a:ext>
            </a:extLst>
          </p:cNvPr>
          <p:cNvSpPr/>
          <p:nvPr/>
        </p:nvSpPr>
        <p:spPr>
          <a:xfrm>
            <a:off x="2722413" y="489499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Head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96E6A04-FDC0-D528-7481-DA5D629F433D}"/>
              </a:ext>
            </a:extLst>
          </p:cNvPr>
          <p:cNvCxnSpPr>
            <a:stCxn id="41" idx="3"/>
            <a:endCxn id="33" idx="1"/>
          </p:cNvCxnSpPr>
          <p:nvPr/>
        </p:nvCxnSpPr>
        <p:spPr>
          <a:xfrm flipV="1">
            <a:off x="3642586" y="5150711"/>
            <a:ext cx="998684" cy="7014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252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BC4F2-76FC-95D4-50E7-AE01DB310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E8CFB03-94C1-7FB6-066E-B56F0B4465B1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84FCE-57E0-3617-7421-A1D0F4586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a node at the at the end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D04525-3089-96B7-DB40-89EC5AED6893}"/>
              </a:ext>
            </a:extLst>
          </p:cNvPr>
          <p:cNvSpPr/>
          <p:nvPr/>
        </p:nvSpPr>
        <p:spPr>
          <a:xfrm>
            <a:off x="0" y="0"/>
            <a:ext cx="12192000" cy="1240841"/>
          </a:xfrm>
          <a:prstGeom prst="rect">
            <a:avLst/>
          </a:prstGeom>
          <a:solidFill>
            <a:srgbClr val="E13A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1125D9-890B-8374-C031-34E07F3F51CE}"/>
              </a:ext>
            </a:extLst>
          </p:cNvPr>
          <p:cNvSpPr txBox="1">
            <a:spLocks/>
          </p:cNvSpPr>
          <p:nvPr/>
        </p:nvSpPr>
        <p:spPr>
          <a:xfrm>
            <a:off x="360872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Linked Lists Manipulation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439075-577A-1A10-C140-47CA3E7CF0E3}"/>
              </a:ext>
            </a:extLst>
          </p:cNvPr>
          <p:cNvSpPr txBox="1">
            <a:spLocks/>
          </p:cNvSpPr>
          <p:nvPr/>
        </p:nvSpPr>
        <p:spPr>
          <a:xfrm>
            <a:off x="0" y="6492875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dirty="0">
                <a:solidFill>
                  <a:schemeClr val="bg1"/>
                </a:solidFill>
              </a:rPr>
              <a:t>CSC-161 – Imperative Problem Solving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09B503-2CBB-4299-3D4C-16349DB94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24260" y="6482080"/>
            <a:ext cx="967740" cy="365125"/>
          </a:xfrm>
        </p:spPr>
        <p:txBody>
          <a:bodyPr/>
          <a:lstStyle/>
          <a:p>
            <a:fld id="{93931D31-ABEF-EB48-A8A7-AE0F58B685BF}" type="slidenum">
              <a:rPr lang="en-US" sz="1800" smtClean="0">
                <a:solidFill>
                  <a:schemeClr val="bg1"/>
                </a:solidFill>
              </a:rPr>
              <a:t>9</a:t>
            </a:fld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2" descr="Grinnell College">
            <a:extLst>
              <a:ext uri="{FF2B5EF4-FFF2-40B4-BE49-F238E27FC236}">
                <a16:creationId xmlns:a16="http://schemas.microsoft.com/office/drawing/2014/main" id="{0B2B5FB8-4293-3F75-3F93-780F24B03C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69" r="33843" b="50703"/>
          <a:stretch/>
        </p:blipFill>
        <p:spPr bwMode="auto">
          <a:xfrm>
            <a:off x="141797" y="6461195"/>
            <a:ext cx="438150" cy="39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5A99E09-C125-2247-9D28-66ABC90B94E1}"/>
              </a:ext>
            </a:extLst>
          </p:cNvPr>
          <p:cNvSpPr/>
          <p:nvPr/>
        </p:nvSpPr>
        <p:spPr>
          <a:xfrm>
            <a:off x="4641270" y="488797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728E55-3F52-A9EF-A1B6-5E50AB133FF9}"/>
              </a:ext>
            </a:extLst>
          </p:cNvPr>
          <p:cNvSpPr/>
          <p:nvPr/>
        </p:nvSpPr>
        <p:spPr>
          <a:xfrm>
            <a:off x="4641269" y="540666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21CDF2-9119-D0C5-713D-50BDEDB418C4}"/>
              </a:ext>
            </a:extLst>
          </p:cNvPr>
          <p:cNvSpPr/>
          <p:nvPr/>
        </p:nvSpPr>
        <p:spPr>
          <a:xfrm>
            <a:off x="6597070" y="4894119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6FEB40-3EDB-C743-C398-366FA217FEB8}"/>
              </a:ext>
            </a:extLst>
          </p:cNvPr>
          <p:cNvSpPr/>
          <p:nvPr/>
        </p:nvSpPr>
        <p:spPr>
          <a:xfrm>
            <a:off x="6597069" y="5412805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*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C6186A-44A8-0710-AAEB-F4F80AC211CE}"/>
              </a:ext>
            </a:extLst>
          </p:cNvPr>
          <p:cNvSpPr/>
          <p:nvPr/>
        </p:nvSpPr>
        <p:spPr>
          <a:xfrm>
            <a:off x="8609442" y="4894757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19B105-6872-FB66-FCA1-2C2A566DD194}"/>
              </a:ext>
            </a:extLst>
          </p:cNvPr>
          <p:cNvSpPr/>
          <p:nvPr/>
        </p:nvSpPr>
        <p:spPr>
          <a:xfrm>
            <a:off x="8609441" y="541344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NULL</a:t>
            </a:r>
          </a:p>
        </p:txBody>
      </p:sp>
      <p:cxnSp>
        <p:nvCxnSpPr>
          <p:cNvPr id="24" name="Elbow Connector 23">
            <a:extLst>
              <a:ext uri="{FF2B5EF4-FFF2-40B4-BE49-F238E27FC236}">
                <a16:creationId xmlns:a16="http://schemas.microsoft.com/office/drawing/2014/main" id="{DDDA7558-2B7E-ED74-9A34-F8033C2A1C0E}"/>
              </a:ext>
            </a:extLst>
          </p:cNvPr>
          <p:cNvCxnSpPr>
            <a:cxnSpLocks/>
            <a:stCxn id="16" idx="3"/>
            <a:endCxn id="18" idx="1"/>
          </p:cNvCxnSpPr>
          <p:nvPr/>
        </p:nvCxnSpPr>
        <p:spPr>
          <a:xfrm flipV="1">
            <a:off x="5561442" y="5156851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1456FBB7-C96A-F7BA-2DD7-4C4F08047E05}"/>
              </a:ext>
            </a:extLst>
          </p:cNvPr>
          <p:cNvCxnSpPr>
            <a:cxnSpLocks/>
          </p:cNvCxnSpPr>
          <p:nvPr/>
        </p:nvCxnSpPr>
        <p:spPr>
          <a:xfrm flipV="1">
            <a:off x="7521860" y="5140692"/>
            <a:ext cx="1035628" cy="512546"/>
          </a:xfrm>
          <a:prstGeom prst="bentConnector3">
            <a:avLst>
              <a:gd name="adj1" fmla="val 50000"/>
            </a:avLst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33B2C3AB-0B8D-3B4C-684F-33DF0B9CFE91}"/>
              </a:ext>
            </a:extLst>
          </p:cNvPr>
          <p:cNvSpPr/>
          <p:nvPr/>
        </p:nvSpPr>
        <p:spPr>
          <a:xfrm>
            <a:off x="2722413" y="4894993"/>
            <a:ext cx="920173" cy="5254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Head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A296FEB-8345-790B-75CD-E4E5EF8533DB}"/>
              </a:ext>
            </a:extLst>
          </p:cNvPr>
          <p:cNvCxnSpPr>
            <a:stCxn id="26" idx="3"/>
            <a:endCxn id="6" idx="1"/>
          </p:cNvCxnSpPr>
          <p:nvPr/>
        </p:nvCxnSpPr>
        <p:spPr>
          <a:xfrm flipV="1">
            <a:off x="3642586" y="5150711"/>
            <a:ext cx="998684" cy="7014"/>
          </a:xfrm>
          <a:prstGeom prst="straightConnector1">
            <a:avLst/>
          </a:prstGeom>
          <a:ln w="317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992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572</Words>
  <Application>Microsoft Macintosh PowerPoint</Application>
  <PresentationFormat>Widescreen</PresentationFormat>
  <Paragraphs>141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Consolas</vt:lpstr>
      <vt:lpstr>Menlo</vt:lpstr>
      <vt:lpstr>Wingdings</vt:lpstr>
      <vt:lpstr>Office Theme</vt:lpstr>
      <vt:lpstr>CS-161 - Linked Lists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Khan, Taha</dc:creator>
  <cp:lastModifiedBy>Eikmeier, Nicole</cp:lastModifiedBy>
  <cp:revision>112</cp:revision>
  <dcterms:created xsi:type="dcterms:W3CDTF">2024-11-23T19:36:50Z</dcterms:created>
  <dcterms:modified xsi:type="dcterms:W3CDTF">2024-11-25T17:59:31Z</dcterms:modified>
</cp:coreProperties>
</file>